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1"/>
  </p:notes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87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6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D9F834-FD0C-4EDA-8788-A9C87B70034F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89D33-5949-47EE-BA73-6A8D49959C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9D33-5949-47EE-BA73-6A8D49959C9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89D33-5949-47EE-BA73-6A8D49959C9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01.04.2018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sz="4000" b="1" dirty="0" smtClean="0"/>
              <a:t>ხარისხის სისტემის გაუმჯობესება პირველადი ჯანდაცვის დონეზე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a-GE" dirty="0" smtClean="0"/>
              <a:t>საქართველოს შრომის, ჯანმრთელობისა და სოციალური დაცვის სამინისტრო  და ჩეხეთის რესპუბლიკის კარიტასი (</a:t>
            </a:r>
            <a:r>
              <a:rPr lang="en-US" dirty="0" smtClean="0"/>
              <a:t>Caritas </a:t>
            </a:r>
            <a:r>
              <a:rPr lang="en-US" dirty="0"/>
              <a:t>Czech Republic (CCR</a:t>
            </a:r>
            <a:r>
              <a:rPr lang="en-US" dirty="0" smtClean="0"/>
              <a:t>)</a:t>
            </a:r>
            <a:r>
              <a:rPr lang="ka-GE" dirty="0" smtClean="0"/>
              <a:t>)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731617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42942"/>
          </a:xfrm>
        </p:spPr>
        <p:txBody>
          <a:bodyPr anchor="t"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ka-GE" sz="2800" b="1" dirty="0" smtClean="0">
                <a:solidFill>
                  <a:schemeClr val="accent5"/>
                </a:solidFill>
                <a:ea typeface="Calibri"/>
                <a:cs typeface="Times New Roman"/>
              </a:rPr>
              <a:t>გსდ 10-წლიანი რისკის შეფასება</a:t>
            </a:r>
            <a:endParaRPr lang="ru-RU" sz="2800" b="1" dirty="0">
              <a:solidFill>
                <a:schemeClr val="accent5"/>
              </a:solidFill>
              <a:latin typeface="Calibri"/>
              <a:ea typeface="Calibri"/>
              <a:cs typeface="Times New Roman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-32" y="1000108"/>
          <a:ext cx="9144001" cy="567512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800394"/>
                <a:gridCol w="2656503"/>
                <a:gridCol w="2154183"/>
                <a:gridCol w="594257"/>
                <a:gridCol w="1938664"/>
              </a:tblGrid>
              <a:tr h="6429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/>
                        <a:t>ინდიკატორი - განმარტება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/>
                        <a:t>ნომინატორი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/>
                        <a:t>დენომინატორი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/>
                        <a:t>სამიზნე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b="1" dirty="0"/>
                        <a:t>ინფორმაციის წყარო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39167">
                <a:tc>
                  <a:txBody>
                    <a:bodyPr/>
                    <a:lstStyle/>
                    <a:p>
                      <a:pPr marL="90488" lvl="0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800" dirty="0" smtClean="0">
                          <a:solidFill>
                            <a:srgbClr val="FF0000"/>
                          </a:solidFill>
                        </a:rPr>
                        <a:t>სულ 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მცირე 2 გსდ რისკ ფაქტორის მქონე პაციენტთა %, რომლებშიც </a:t>
                      </a:r>
                      <a:r>
                        <a:rPr lang="ka-GE" sz="1800" dirty="0" smtClean="0">
                          <a:solidFill>
                            <a:srgbClr val="FF0000"/>
                          </a:solidFill>
                        </a:rPr>
                        <a:t>დათვლილია მომდევნო 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10 წლის გსდ შემთხვევების  რისკი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854" marR="44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solidFill>
                            <a:srgbClr val="FF0000"/>
                          </a:solidFill>
                        </a:rPr>
                        <a:t>იმ 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პაციენტთა სამედიცინო ბარათების რაოდენობა, რომელთაც აღენიშნებათ სულ მცირე გსდ 2 რისკის ფაქტორი (თამბაქო, ჭარბი წონა, არტერიული ჰიპერტენზია, ჰიპერლიპიდემია, ასაკი&gt;60 წელზე, ნაადრევი კად-ის ოჯახური ანამნეზი) და შეუფასდათ გსდ შემთხვევის 10-წლიანი რისკი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854" marR="44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solidFill>
                            <a:srgbClr val="FF0000"/>
                          </a:solidFill>
                        </a:rPr>
                        <a:t>იმ 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პაციენტთა სამედიცინო ბარათების საერთო რაოდენობა, რომელთაც აღენიშნებათ სულ მცირე გსდ 2 რისკის ფაქტორი (თამბაქო, ჭარბი წონა, არტერიული ჰიპერტენზია, ჰიპერლიპიდემია, ასაკი&gt;60 წელზე, ნაადრევი კად-ის ოჯახური ანამნეზი)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854" marR="44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854" marR="44854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, </a:t>
                      </a:r>
                      <a:r>
                        <a:rPr lang="ka-GE" sz="1800" dirty="0">
                          <a:solidFill>
                            <a:srgbClr val="FF0000"/>
                          </a:solidFill>
                        </a:rPr>
                        <a:t>სპეციფიკური „ფლოუშითები“</a:t>
                      </a:r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.</a:t>
                      </a:r>
                      <a:endParaRPr lang="ru-RU" sz="18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854" marR="44854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2" cy="6839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428892"/>
                <a:gridCol w="2857520"/>
                <a:gridCol w="1928826"/>
                <a:gridCol w="571504"/>
                <a:gridCol w="1071540"/>
              </a:tblGrid>
              <a:tr h="459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3.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ნაადრევი სიკვდილობა კორონარული არტერიების დაავადების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კად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14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გამო: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კად-ის მქონე პაციენტთა 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, რომელთაც უტარდებათ მკურნალობა ასპირინით, β-ბლოკერით, აგფ-ინჰიბიტორით, სტატინით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პაციენტთა 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რომელთა აწ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&lt;140/9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0მმ ვწყ სვ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ხოლო 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LDL &lt; 2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 მმოლ/ლ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პაციენტთა </a:t>
                      </a:r>
                      <a:r>
                        <a:rPr lang="ka-GE" sz="14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რომელთაც რეგულარულად უტარდებათ აწ-ის და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 LDL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-ის რეგულარული მონიტორინგი და დაკუმენტაცია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მწეველ პაციენტთა 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, რომელთაც ჩაუტარდათ კონსულტირება მოწევის მიტოვების შესახებ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პაციენტთა რაოდენობა, რომელთაც უკუჩვენების არარსებობისას უტარდებთ მკურნალობა ძლიერი ზეგავლენის მედიკამენტური ნაკრებით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ასპირინი, β-ბლოკერი, აგფ-ინჰიბიტორი, სტატინი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)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პაციენტთა სამედიცინო ბარათების რაოდენობა, რომელთა აწ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&lt;140/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მმ ვწყ სვ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,</a:t>
                      </a:r>
                      <a:r>
                        <a:rPr lang="en-US" sz="14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ხოლო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 LDL &lt; 2</a:t>
                      </a:r>
                      <a:r>
                        <a:rPr lang="en-US" sz="14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მმოლ/ლ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პაციენტთა სამედიცინო ბარათების რაოდენობა, რომელშიც დოკუმენტირებულია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აწ-ის და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 LDL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-ის რეგულარული მონიტორინგი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Wingdings" pitchFamily="2" charset="2"/>
                        <a:buChar char="§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მწეველ პაციენტთა სამედიცინო ბარათების რაოდენობა, რომელშიც დოკუმენტირებულია მოწევის საწინააღმდეგო კონსულტირება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მქონე პაციენტთა სამედიცინო ბარათების საერთო </a:t>
                      </a:r>
                      <a:r>
                        <a:rPr lang="ka-GE" sz="14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რაოდენობა</a:t>
                      </a: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პაციენტთა სამედიცინო ბარათების საერთო რაოდენობა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პაციენტთა სამედიცინო ბარათების საერთო </a:t>
                      </a:r>
                      <a:r>
                        <a:rPr lang="ka-GE" sz="14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რაოდენობა</a:t>
                      </a: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კად-ის მქონე მწეველ პაციენტთა სამედიცინო ბარათების საერთო რაოდენობა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50%</a:t>
                      </a:r>
                      <a:endParaRPr lang="ru-RU" sz="14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Calibri"/>
                          <a:ea typeface="Calibri"/>
                          <a:cs typeface="Times New Roman"/>
                        </a:rPr>
                        <a:t>75</a:t>
                      </a:r>
                      <a:r>
                        <a:rPr lang="ru-RU" sz="14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9906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2016 წელს ჩატარებული „არაგადამდებ ავადმყოფობათა რისკ-ფაქტორების კვლევის“ (</a:t>
            </a:r>
            <a:r>
              <a:rPr lang="en-US" sz="2400" b="1" dirty="0" smtClean="0"/>
              <a:t>STEPS-2016) </a:t>
            </a:r>
            <a:r>
              <a:rPr lang="ka-GE" sz="2400" b="1" dirty="0" smtClean="0"/>
              <a:t>მონაცემებით:</a:t>
            </a:r>
            <a:endParaRPr lang="ru-RU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285860"/>
          <a:ext cx="8572560" cy="5505496"/>
        </p:xfrm>
        <a:graphic>
          <a:graphicData uri="http://schemas.openxmlformats.org/drawingml/2006/table">
            <a:tbl>
              <a:tblPr/>
              <a:tblGrid>
                <a:gridCol w="5357850"/>
                <a:gridCol w="1143008"/>
                <a:gridCol w="1214446"/>
                <a:gridCol w="857256"/>
              </a:tblGrid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სტანდარტიზებული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მაჩვენებლები</a:t>
                      </a:r>
                      <a:r>
                        <a:rPr lang="ka-GE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18–69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მოზრდილთათვის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ორივე სქესი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კაცი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ქალი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ფიზიკური განზომილებები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სხეულის მასის ინდექსის საშუალო მაჩვენებელი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- BMI (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კგ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2)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28.1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27.9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28.3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ჭარბ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–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წონიანთა წილი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(BMI ≥ 25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კგ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2)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64.6%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65.5%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63.8%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მსუქნების წილი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(BMI ≥ 25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კგ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2)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33.2%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30.2%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36.0%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სისხლის სისტოლური წნევა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ვწყ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),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იმ პირების ჩათვლით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რომლებიც ამჟამად იღებენ მედიკამენტს მაღალი არტერული წნევის გამო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129.4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132.6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126.5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სისხლის დიასტოლური წნევა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ვწყ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),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იმ პირების ჩათვლით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რომლებიც ამჟამად იღებენ მედიკამენტს მაღალი არტერული წნევის გამო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82.2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83.0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81.4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მომატებული სისხლის წნევის მქონე პირები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სისტოლური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≥ 140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და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ან დიასტოლური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≥ 90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ვწყ ან პირები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რომლებიც ამჟამად </a:t>
                      </a:r>
                      <a:r>
                        <a:rPr lang="ru-RU" sz="15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იღებენ </a:t>
                      </a:r>
                      <a:r>
                        <a:rPr lang="ru-RU" sz="15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მედიკამენტს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მაღალი არტერიული წნევის გამო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37.7%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38.6%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36.9%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მომატებული სისხლის წნევის მქონე პირები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სისტოლური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≥ 140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და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ან დიასტოლური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≥ 90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მმ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ვწყ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რომლებიც ამჟამად </a:t>
                      </a:r>
                      <a:r>
                        <a:rPr lang="ru-RU" sz="15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არ იღებენ მედიკამენტს 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მაღალი არტერიული წნევის გამო</a:t>
                      </a: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55.4% </a:t>
                      </a:r>
                      <a:endParaRPr lang="ru-RU" sz="15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64.2%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47.2% </a:t>
                      </a:r>
                      <a:endParaRPr lang="ru-RU" sz="15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b="1" dirty="0" smtClean="0"/>
              <a:t>შაქრიანი დიაბეტი</a:t>
            </a:r>
            <a:endParaRPr lang="ru-RU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ka-GE" dirty="0" smtClean="0"/>
              <a:t>უკანასკნელ წლებში საქართველოში აღინიშნება დიაბეტის ზრდის ტენდენცია, რაც ძირითადად ტიპი 2-ის ზრდით არის გამოწვეული. </a:t>
            </a:r>
          </a:p>
          <a:p>
            <a:pPr>
              <a:buFont typeface="Wingdings" pitchFamily="2" charset="2"/>
              <a:buChar char="§"/>
            </a:pPr>
            <a:r>
              <a:rPr lang="ka-GE" dirty="0" smtClean="0"/>
              <a:t>2016 წელს შაქრიანი დიაბეტის ტიპი 1 ახალი შემთხვევების 3.2% რეგისტრირებული იყო ბავშვებში.</a:t>
            </a:r>
          </a:p>
          <a:p>
            <a:pPr>
              <a:buFont typeface="Wingdings" pitchFamily="2" charset="2"/>
              <a:buChar char="§"/>
            </a:pPr>
            <a:r>
              <a:rPr lang="ka-GE" dirty="0" smtClean="0"/>
              <a:t>არაგადამდებ დაავადებათა რისკ-ფაქტორების კვლევის (</a:t>
            </a:r>
            <a:r>
              <a:rPr lang="en-US" dirty="0" smtClean="0"/>
              <a:t>STEPS-2016) </a:t>
            </a:r>
            <a:r>
              <a:rPr lang="ka-GE" dirty="0" smtClean="0"/>
              <a:t>მონაცემებით უზმოზე გლუკოზის მომატებული მაჩვენებელი (6.1-7.0 მმოლ/ლ) 18-69 წლის მოსახლების 2%-ს აღმოაჩნდა, ხოლო უზმოზე გლუკოზის მაღალი მაჩვენებელი (&gt;7მმოლ/ლ) – მოსახლეობის 4.5%-ს.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990600"/>
          </a:xfrm>
        </p:spPr>
        <p:txBody>
          <a:bodyPr>
            <a:noAutofit/>
          </a:bodyPr>
          <a:lstStyle/>
          <a:p>
            <a:r>
              <a:rPr lang="ka-GE" sz="3000" dirty="0" smtClean="0"/>
              <a:t>შაქრიანი დიაბეტის პრევალენტობის მაჩვენებელი დიაბეტი</a:t>
            </a:r>
            <a:r>
              <a:rPr lang="ka-GE" sz="3000" b="1" dirty="0" smtClean="0"/>
              <a:t>, საქართველო</a:t>
            </a:r>
            <a:endParaRPr lang="ru-RU" sz="3000" b="1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428736"/>
            <a:ext cx="8520140" cy="519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2" cy="7119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428892"/>
                <a:gridCol w="2857520"/>
                <a:gridCol w="1928826"/>
                <a:gridCol w="642942"/>
                <a:gridCol w="1000102"/>
              </a:tblGrid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შაქრიანი დიაბეტით დაავადებულ პაციენტთა 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რომლებიც იმყოფებიან, ასპირინზე, აგფ-ინჰიბიტორზე, ბეტა-ბლოკერსა და </a:t>
                      </a:r>
                      <a:r>
                        <a:rPr lang="ka-GE" sz="1200" dirty="0" smtClean="0">
                          <a:latin typeface="Sylfaen"/>
                          <a:ea typeface="Calibri"/>
                          <a:cs typeface="Times New Roman"/>
                        </a:rPr>
                        <a:t>სტატინზე</a:t>
                      </a: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endParaRPr lang="ka-GE" sz="1200" dirty="0" smtClean="0"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შაქრიანი დიაბეტით დაავადებულ პაციენტთა 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რომელთა აწ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&lt;130/90, LDL &lt; 2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179388" lvl="0" indent="-179388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შაქრიანი დიაბეტით დაავადებულ პაციენტთა 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რომელთა 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Times New Roman"/>
                        </a:rPr>
                        <a:t>HbA1C &lt;7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dirty="0" smtClean="0">
                          <a:latin typeface="Sylfaen"/>
                          <a:ea typeface="Calibri"/>
                          <a:cs typeface="Times New Roman"/>
                        </a:rPr>
                        <a:t>შაქრიანი 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დიაბეტით დაავადებულ პაციენტთა 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რომელთაც რეგულარულად უტარდებათ აწ-ის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, LDL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-ის და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  A1C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-ს მონიტორინგი და დოკუმენტირება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შაქრიანი დიაბეტით დაავადებულ პაციენტთა % რომელთაც რეგულარულად უტარდებათ თვალებისა და ტერფების შემოწმება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შაქრიანი დიაბეტით დაავადებულ მწეველ პაციენტთა % რომელთაც ჩაუტარდათ კონსულტირება მოწევის მიტოვების შესახებ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რაოდენობა, რომელთაც უკუჩვენების არარსებობისას უტარდებთ მკურნალობა ძლიერი ზეგავლენის მედიკამენტური ნაკრებით</a:t>
                      </a:r>
                      <a:r>
                        <a:rPr lang="en-US" sz="12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ასპირინი, β-ბლოკერი, აგფ-ინჰიბიტორი, სტატინი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) 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რაოდენობა, რომელთა აწ&lt;130/90მმ ვწყ სვ, LDL &lt; 2მმოლ/ლ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ka-GE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ka-GE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რაოდენობა, რომელთა</a:t>
                      </a:r>
                      <a:r>
                        <a:rPr lang="en-US" sz="1200" kern="1200" dirty="0" smtClean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Calibri"/>
                        </a:rPr>
                        <a:t> HbA1C &lt;7</a:t>
                      </a:r>
                      <a:endParaRPr lang="ru-RU" sz="1200" kern="1200" dirty="0" smtClean="0">
                        <a:solidFill>
                          <a:srgbClr val="FF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</a:t>
                      </a: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დიაბეტით დაავადებულ პაციენტთა სამედიცინო ბარათების რაოდენობა, რომლებშიც დოკუმენტირებულია აწ-ის</a:t>
                      </a:r>
                      <a:r>
                        <a:rPr lang="ka-GE" sz="1200" dirty="0">
                          <a:latin typeface="Calibri"/>
                          <a:ea typeface="Calibri"/>
                          <a:cs typeface="Times New Roman"/>
                        </a:rPr>
                        <a:t>, LDL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-ის და</a:t>
                      </a:r>
                      <a:r>
                        <a:rPr lang="ka-GE" sz="1200" dirty="0">
                          <a:latin typeface="Calibri"/>
                          <a:ea typeface="Calibri"/>
                          <a:cs typeface="Times New Roman"/>
                        </a:rPr>
                        <a:t>  A1C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-ის რეგულარული მონიტორინგი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რაოდენობა, რომლებშიც დოკუმენტირებულია თვალებისა და ტერფების რეგულარული შემოწმება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მწეველ პაციენტთა სამედიცინო ბარათების რაოდენობა, რომლებშიც დოკუმენტირებულია კონსულტირება მოწევის მიტოვების შესახებ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საერთო </a:t>
                      </a: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რაოდენობა</a:t>
                      </a: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2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2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საერთო </a:t>
                      </a:r>
                      <a:r>
                        <a:rPr lang="ka-GE" sz="12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რაოდენობა</a:t>
                      </a: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საერთო რაოდენობა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პაციენტთა სამედიცინო ბარათების საერთო რაოდენობა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შაქრიანი დიაბეტით დაავადებულ მწეველ პაციენტთა სამედიცინო ბარათების საერთო რაოდენობა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r>
                        <a:rPr lang="ru-RU" sz="12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25%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ru-RU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0%</a:t>
                      </a: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(აწ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, LDL</a:t>
                      </a: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(HbA1C)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0%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2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latin typeface="Calibri"/>
                          <a:ea typeface="Calibri"/>
                          <a:cs typeface="Times New Roman"/>
                        </a:rPr>
                        <a:t>100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200" dirty="0" smtClean="0">
                          <a:latin typeface="Sylfaen"/>
                          <a:ea typeface="Calibri"/>
                          <a:cs typeface="Times New Roman"/>
                        </a:rPr>
                        <a:t>სამედიცინო 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2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2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endParaRPr lang="ru-RU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a-GE" dirty="0" smtClean="0"/>
              <a:t>ფილტვის ქრონიკული ავადმყოფობები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a-GE" dirty="0" smtClean="0"/>
              <a:t>რესპირაციული სისტემის ქრონიკული ავადმყოფობების (ასთმა, სასუნთქი სისტემის ალერგიული ავადმყოფობები, ფილტვის ქრონიკული ობსტრუქციული ავადმყოფობები, ფილტვის პროფესიული ავადმყოფობები, პულმონარული ჰიპერტენზია) ჯგუფი სასუნთქი სისტემის ავადმყოფობების ძირითად ნაწილს შეადგენს. </a:t>
            </a:r>
          </a:p>
          <a:p>
            <a:r>
              <a:rPr lang="ka-GE" dirty="0" smtClean="0"/>
              <a:t>2016 წელს ქვედა სასუნთქი გზების ქრონიკული ავადმყოფობების ჯგუფში </a:t>
            </a:r>
            <a:r>
              <a:rPr lang="ka-GE" b="1" dirty="0" smtClean="0"/>
              <a:t>73.8%</a:t>
            </a:r>
            <a:r>
              <a:rPr lang="ka-GE" dirty="0" smtClean="0"/>
              <a:t> ფილტვის ქრონიკულ ობსტრუქციულ ავადმყოფობებზე მოდიოდა. </a:t>
            </a:r>
          </a:p>
          <a:p>
            <a:r>
              <a:rPr lang="ka-GE" dirty="0" smtClean="0"/>
              <a:t>ფილტვის ქრონიკული ობსტრუქციული ავადმყოფობის ძირითად მიზეზს თამბაქოს კვამლი (პასიური მოხმარების ჩათვლით) წარმოადგენს. სხვა რისკ-ფაქტორებია: შენობოს შიდა ჰაერის დაბინძურება, ატმოსფერული ჰაერის დაბინძურება, პროფესიული მტვერი და ქიმიური ნივთიერებები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372476" cy="500066"/>
          </a:xfrm>
        </p:spPr>
        <p:txBody>
          <a:bodyPr>
            <a:noAutofit/>
          </a:bodyPr>
          <a:lstStyle/>
          <a:p>
            <a:r>
              <a:rPr lang="ka-GE" sz="2000" b="1" dirty="0" smtClean="0"/>
              <a:t>სასუნთქი სისტემის ავადმყოფობების სტრუქტურული განაწილება ზოგიერთი ნოზოლოგიის მიხედვით, საქართველო, 2016</a:t>
            </a:r>
            <a:endParaRPr lang="ru-RU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1404" y="841198"/>
          <a:ext cx="8929752" cy="5945388"/>
        </p:xfrm>
        <a:graphic>
          <a:graphicData uri="http://schemas.openxmlformats.org/drawingml/2006/table">
            <a:tbl>
              <a:tblPr/>
              <a:tblGrid>
                <a:gridCol w="3599589"/>
                <a:gridCol w="761452"/>
                <a:gridCol w="623006"/>
                <a:gridCol w="761452"/>
                <a:gridCol w="623006"/>
                <a:gridCol w="761452"/>
                <a:gridCol w="553783"/>
                <a:gridCol w="623006"/>
                <a:gridCol w="623006"/>
              </a:tblGrid>
              <a:tr h="372253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სულ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ბავშვები</a:t>
                      </a:r>
                      <a:endParaRPr lang="ru-RU" sz="20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3931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რეგისტრირებული შემთხვევები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%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ახალი შემთხვევები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%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რეგისტრირებული შემთხვევები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%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ახალი შემთხვევები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Arial"/>
                        </a:rPr>
                        <a:t>%</a:t>
                      </a:r>
                      <a:endParaRPr lang="ru-RU" sz="1800" b="1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ქვედა სასუნთქი გზების ქრონიკული ავადმყოფობები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45640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5.7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18907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2.5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3053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0.9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1479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0.4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67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მათ შორის</a:t>
                      </a:r>
                      <a:r>
                        <a:rPr lang="ru-RU" sz="1800" b="1" i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: 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ქრონიკული და დაუზუსტებელი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ბრონქიტი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23918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3.0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11845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1.6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2050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0.6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1017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0.3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2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ემფიზემა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1269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0.2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334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22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27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ასთმა და ასთმური სტატუსი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11938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1.5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2983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0.4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850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0.2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375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0.1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8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ფილტვის სხვა ქრონიკული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ობსტრუქციული ავადმყოფობები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8085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1.0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3626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0.5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122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0.03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61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0.02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226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ბრონქოექტაზია </a:t>
                      </a: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430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0.1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119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6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4 </a:t>
                      </a:r>
                      <a:endParaRPr lang="ru-RU" sz="18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0.0 </a:t>
                      </a:r>
                      <a:endParaRPr lang="ru-RU" sz="18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46910" marR="4691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2" cy="64238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428892"/>
                <a:gridCol w="2857520"/>
                <a:gridCol w="1928826"/>
                <a:gridCol w="571504"/>
                <a:gridCol w="1071540"/>
              </a:tblGrid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ფქოდ-ით დაავადებულ პაციენტთა % საინჰალაციო კორტიკოსტეროიდებზე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ფქოდ-ით დაავადებულ პაციენტთა %, რომელთაც ჩაუტარდათ სპირომეტრია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/CAT/</a:t>
                      </a:r>
                      <a:r>
                        <a:rPr lang="en-US" sz="1300" dirty="0" err="1">
                          <a:latin typeface="Calibri"/>
                          <a:ea typeface="Calibri"/>
                          <a:cs typeface="Times New Roman"/>
                        </a:rPr>
                        <a:t>mMRC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ტესტირება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ფქოდ-ით დაავადებულ პაციენტთა % სპირომეტრიის/პიკ-ფლოუმეტრიის, საინჰალაციო კორტიკოსტეროიდების რეგულარული მონიტორინგით და დოკუმენტირებით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ფქოდ-ით დაავადებულ მწეველ პაციენტთა %, რომელთაც ჩაუტარდათ მოწევის საწინააღმდეგო კონსულტირება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პაციენტთა სამედიცინო ბარათების რაოდენობა, სადაც ჩვენების შემთხვევაში დოკუმენტირებულია საინჰალაციო კორტიკოსტეროიდის დანიშვნა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პაციენტთა სამედიცინო ბარათების რაოდენობა, სადაც დოკუმენტირებულია სპირომეტრიის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/CAT/</a:t>
                      </a:r>
                      <a:r>
                        <a:rPr lang="en-US" sz="1300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mMRC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ტესტების შედეგები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პაციენტთა სამედიცინო ბარათების რაოდენობა, სადაც დოკუმენტირებულია სპირომეტრიის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პიკ-ფლოუმეტრიის, საინჰალაციო კორტიკოსტეროიდების რეგულარული მონიტორინგი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მწეველ პაციენტთა სამედიცინო ბარათების რაოდენობა, სადაც დოკუმენტირებულია მოწევის საწინააღმდეგო კონსულტირება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ფქოდ-ის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II-IV</a:t>
                      </a:r>
                      <a:r>
                        <a:rPr lang="en-US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 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სტადიის მქონე პაციენტთა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პაციენტთა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პაციენტთა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ფქოდ-ით დაავადებულ მწეველ პაციენტთა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80%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100%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a-GE" sz="13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სპეციფიკური „ფლოუშითები“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2" cy="6184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428892"/>
                <a:gridCol w="2857520"/>
                <a:gridCol w="1928826"/>
                <a:gridCol w="571504"/>
                <a:gridCol w="1071540"/>
              </a:tblGrid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>
                          <a:latin typeface="Sylfaen"/>
                          <a:ea typeface="Calibri"/>
                          <a:cs typeface="Times New Roman"/>
                        </a:rPr>
                        <a:t>საინჰალაციო სტეროიდზე მყოფი ასთმით დაავადებული პაციენტების %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>
                          <a:latin typeface="Sylfaen"/>
                          <a:ea typeface="Calibri"/>
                          <a:cs typeface="Times New Roman"/>
                        </a:rPr>
                        <a:t>ასთმით დაავადებულ პაციენტთა %, რომელთაც ჩაუტარდათ სპირომეტრია/პიკ-ფლოუმეტრია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>
                          <a:latin typeface="Sylfaen"/>
                          <a:ea typeface="Calibri"/>
                          <a:cs typeface="Times New Roman"/>
                        </a:rPr>
                        <a:t>ასთმით დაავადებულ პაციენტთა %, რომელთაც უტარდებათ სპირომეტრიის/პიკ-ფლოუმეტრიის, საინჰალაციო კორტიკოსტეროიდების რეგულარული დოკუმენტირება და მონიტორინგი 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>
                          <a:latin typeface="Sylfaen"/>
                          <a:ea typeface="Calibri"/>
                          <a:cs typeface="Times New Roman"/>
                        </a:rPr>
                        <a:t>ასთმით დაავადებულ მწეველ პაციენტთა %, რომელთაც ჩაუტარდათ მოწევის მიტოვების კონსულტირება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ასთმით დაავადებულ პაციენტთა სამედიცინო ბარათების რაოდენობა, სადაც ჩვენების შემთხვევაში დოკუმენტირებულია საინჰალაციო კორტიკოსტეროიდის დანიშვნა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ასთმით დაავადებულ პაციენტთა სამედიცინო ბარათების რაოდენობა, სადაც დოკუმენტირებულია სპირომეტრია/პიკ-ფლოუმეტრია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ასთმით დაავადებულ პაციენტთა სამედიცინო ბარათების რაოდენობა, სადაც დოკუმენტირებულია სპირომეტრია/პიკ-ფლოუმეტრიის, საინჰალაციო კორტიკოსტეროიდების რეგულარული მონიტორინგი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ასთმით დაავადებულ მწეველ პაციენტთა სამედიცინო ბარათების რაოდენობა, სადაც დოკუმენტირებულია მოწევის საწინააღმდეგო კონსულტირება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US" sz="13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II-V 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სტადიის ასთმის დიაგნოზით რეგისტრირებული პაციენტების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ასთმის დიაგნოზით რეგისტრირებული პაციენტების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ასთმის დიაგნოზით რეგისტრირებული პაციენტების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ასთმის დიაგნოზით რეგისტრირებული პაციენტების სამედიცინო ბარათების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90%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70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990600"/>
          </a:xfrm>
        </p:spPr>
        <p:txBody>
          <a:bodyPr/>
          <a:lstStyle/>
          <a:p>
            <a:r>
              <a:rPr lang="ka-GE" b="1" dirty="0" smtClean="0"/>
              <a:t>პროექტის მიზანი და ამოცანები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340768"/>
            <a:ext cx="8363272" cy="5136232"/>
          </a:xfrm>
        </p:spPr>
        <p:txBody>
          <a:bodyPr>
            <a:normAutofit fontScale="92500" lnSpcReduction="20000"/>
          </a:bodyPr>
          <a:lstStyle/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მიზანი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dirty="0" smtClean="0"/>
              <a:t>პირველადი ჯანდაცვის სერვისების ახალი მდგრადი მოდელის შემუშავება და დანერგვა მომსახურების ხარისხის, ხელმისაწვდომობისა და თანმიმდევრულობის გაუმჯობესების მიზნით.</a:t>
            </a:r>
            <a:endParaRPr lang="en-US" dirty="0" smtClean="0"/>
          </a:p>
          <a:p>
            <a:endParaRPr lang="en-US" dirty="0" smtClean="0"/>
          </a:p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სპეციფიკური ამოცანა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1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dirty="0" smtClean="0"/>
              <a:t>პირველადი ჯანდაცვის ხარისხის სისტემის შემუშავება თბილისის საპილოტე დაწესებულებებში დემონსტრირების მიზნით. </a:t>
            </a:r>
            <a:endParaRPr lang="en-GB" dirty="0" smtClean="0"/>
          </a:p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სპეციფიკური ამოცანა </a:t>
            </a:r>
            <a:r>
              <a:rPr lang="en-GB" b="1" dirty="0" smtClean="0">
                <a:solidFill>
                  <a:schemeClr val="tx2">
                    <a:lumMod val="75000"/>
                  </a:schemeClr>
                </a:solidFill>
              </a:rPr>
              <a:t>2 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dirty="0" smtClean="0"/>
              <a:t>პირველადი ჯანდაცვის ხარისხის სისტემის დანერგვა თბილისის საპილოტე დაწესებულებებში</a:t>
            </a:r>
          </a:p>
          <a:p>
            <a:endParaRPr lang="en-GB" dirty="0"/>
          </a:p>
          <a:p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პროექტის ხანგრძლივობა</a:t>
            </a:r>
            <a:endParaRPr lang="en-GB" b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ka-GE" dirty="0" smtClean="0"/>
              <a:t>ივლისი</a:t>
            </a:r>
            <a:r>
              <a:rPr lang="en-GB" dirty="0" smtClean="0"/>
              <a:t> 2017 – </a:t>
            </a:r>
            <a:r>
              <a:rPr lang="ka-GE" dirty="0" smtClean="0"/>
              <a:t>დეკემბერი</a:t>
            </a:r>
            <a:r>
              <a:rPr lang="en-GB" dirty="0" smtClean="0"/>
              <a:t> 2019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85153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a-GE" sz="2800" dirty="0" smtClean="0"/>
              <a:t>ფსიქიკური და ქცევითი აშლილობების გავრცელება</a:t>
            </a:r>
            <a:r>
              <a:rPr lang="ka-GE" sz="2800" b="1" dirty="0" smtClean="0"/>
              <a:t>, </a:t>
            </a:r>
            <a:br>
              <a:rPr lang="ka-GE" sz="2800" b="1" dirty="0" smtClean="0"/>
            </a:br>
            <a:r>
              <a:rPr lang="ka-GE" sz="2800" dirty="0" smtClean="0"/>
              <a:t>საქართველო</a:t>
            </a:r>
            <a:r>
              <a:rPr lang="ka-GE" sz="2800" b="1" dirty="0" smtClean="0"/>
              <a:t>, 2004 – 2016</a:t>
            </a:r>
            <a:endParaRPr lang="ru-RU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214281" y="2357430"/>
          <a:ext cx="8643998" cy="3143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0317"/>
                <a:gridCol w="1160572"/>
                <a:gridCol w="960444"/>
                <a:gridCol w="960444"/>
                <a:gridCol w="960444"/>
                <a:gridCol w="1160538"/>
                <a:gridCol w="760351"/>
                <a:gridCol w="960444"/>
                <a:gridCol w="960444"/>
              </a:tblGrid>
              <a:tr h="191767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ბოლოს 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რეგისტრირებუ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Sylfaen"/>
                        </a:rPr>
                        <a:t>-</a:t>
                      </a:r>
                      <a:r>
                        <a:rPr lang="ru-RU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ლი შემთხვევები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პრევალენტობა 100000 მოსახლეზე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ახალი შემთხვევები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ინციდენტობა 100000 მოსახლეზე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ბოლოს რეგისტრირებუ-ლი შემთხვევები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პრევალენტობა 100000 ბავშვზე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ახალი შემთხვევები </a:t>
                      </a:r>
                    </a:p>
                  </a:txBody>
                  <a:tcPr marL="68580" marR="68580" marT="0" marB="0" vert="vert270" anchor="ctr"/>
                </a:tc>
                <a:tc>
                  <a:txBody>
                    <a:bodyPr/>
                    <a:lstStyle/>
                    <a:p>
                      <a:pPr marL="179388" indent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ინციდენტობა 100000 ბავშვზე </a:t>
                      </a:r>
                    </a:p>
                  </a:txBody>
                  <a:tcPr marL="68580" marR="68580" marT="0" marB="0" vert="vert270" anchor="ctr"/>
                </a:tc>
              </a:tr>
              <a:tr h="12255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2016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90139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2423.5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5228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140.6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2708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377.5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660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Arial"/>
                          <a:ea typeface="Calibri"/>
                          <a:cs typeface="Times New Roman"/>
                        </a:rPr>
                        <a:t>92.0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807736"/>
          <a:ext cx="9144002" cy="5407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214578"/>
                <a:gridCol w="3071834"/>
                <a:gridCol w="1928826"/>
                <a:gridCol w="571504"/>
                <a:gridCol w="1071540"/>
              </a:tblGrid>
              <a:tr h="500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დეპრესიის რისკის ფაქტორების მქონე პაციენტთა %, რომელთაც ჩაუტარდათ სკრინინგი დეპრესიის სტანდარტული კითხვარით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დეპრესიის დიაგნოზის მქონე პაციენტთა %, რომლებიც გაიგზავნა სპეციალისტთან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დეპრესიის რისკის ფაქტორების მქონე პაციენტთა სამედიცინო ბარათების რაოდენობა (პაციენტები ქრონიკული დაავადებებით, ქრონიკული ყოველდღიური მცირე სტრესით, ქრონიკული ტკივილის სინდრომით, დეპრესიის ოჯახური ანამნეზით, დაბალი შემოსავლით/სამუშაოს დანაკარგით, დაბალი სოციალური მხარდაჭერით, ანამნეზში დეპრესიით, მარტოხელა, განქორწინებული, დაქვრივებული პაციენტები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დეპრესიის დიაგნოზის მქონე პაციენტთა სამედიცინო ბარათების რაოდენობა, სადაც დოკუმენტირებულია რეფერალი სპეციალისტთან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დეპრესიის რისკის ფაქტორების მქონე პაციენტთა სამედიცინო ბარათების საერთო </a:t>
                      </a:r>
                      <a:r>
                        <a:rPr lang="ka-GE" sz="14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რაოდენობა</a:t>
                      </a: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ka-GE" sz="14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90488" indent="-904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დეპრესიის დიაგნოზის მქონე პაციენტთა სამედიცინო ბარათების საერთო რაოდენობა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80%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4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80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 smtClean="0">
                          <a:latin typeface="Sylfaen"/>
                          <a:ea typeface="Calibri"/>
                          <a:cs typeface="Times New Roman"/>
                        </a:rPr>
                        <a:t>სამედიცინო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43050"/>
          <a:ext cx="9144001" cy="4143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214578"/>
                <a:gridCol w="3071833"/>
                <a:gridCol w="1785950"/>
                <a:gridCol w="571504"/>
                <a:gridCol w="1214416"/>
              </a:tblGrid>
              <a:tr h="49981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435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აივ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/C</a:t>
                      </a:r>
                      <a:r>
                        <a:rPr lang="en-US" sz="16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ჰეპატიტის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ტუბერკულოზის მაღალი რისკის მქონე პაციენტთა %, რომელთაც შესთავაზეს სკრინინგი ინტეგრირებული პროტოკოლის მიხედვით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აივ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/C</a:t>
                      </a:r>
                      <a:r>
                        <a:rPr lang="en-US" sz="16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ჰეპატიტის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ტუბერკულოზის მაღალი რისკის მქონე პაციენტთა სამედიცინო ბარათების რაოდენობა, სადაც დოკუმენტირებულია სკრინინგის შეთავაზება სკრინინგის ინტეგრირებული პროტოკოლის მიხედვით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აივ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/C</a:t>
                      </a:r>
                      <a:r>
                        <a:rPr lang="en-US" sz="16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ჰეპატიტის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/</a:t>
                      </a: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ტუბერკულოზის მაღალი რისკის მქონე პაციენტთა სამედიცინო ბარათების საერთო რაოდენობა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Calibri"/>
                          <a:ea typeface="Calibri"/>
                          <a:cs typeface="Times New Roman"/>
                        </a:rPr>
                        <a:t>75</a:t>
                      </a:r>
                      <a:r>
                        <a:rPr lang="en-US" sz="16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6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71472" y="500042"/>
            <a:ext cx="7215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dirty="0" smtClean="0">
                <a:solidFill>
                  <a:schemeClr val="tx2"/>
                </a:solidFill>
              </a:rPr>
              <a:t>აივ</a:t>
            </a:r>
            <a:r>
              <a:rPr lang="en-US" sz="2400" b="1" dirty="0" smtClean="0">
                <a:solidFill>
                  <a:schemeClr val="tx2"/>
                </a:solidFill>
              </a:rPr>
              <a:t>/C </a:t>
            </a:r>
            <a:r>
              <a:rPr lang="ka-GE" sz="2400" b="1" dirty="0" smtClean="0">
                <a:solidFill>
                  <a:schemeClr val="tx2"/>
                </a:solidFill>
              </a:rPr>
              <a:t>ჰეპატიტის</a:t>
            </a:r>
            <a:r>
              <a:rPr lang="en-US" sz="2400" b="1" dirty="0" smtClean="0">
                <a:solidFill>
                  <a:schemeClr val="tx2"/>
                </a:solidFill>
              </a:rPr>
              <a:t>/</a:t>
            </a:r>
            <a:r>
              <a:rPr lang="ka-GE" sz="2400" b="1" dirty="0" smtClean="0">
                <a:solidFill>
                  <a:schemeClr val="tx2"/>
                </a:solidFill>
              </a:rPr>
              <a:t>ტუბერკულოზის სკრინინგის ინტეგრირებული პროტოკოლის დანერგვა</a:t>
            </a:r>
            <a:endParaRPr lang="ru-RU" sz="24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90600"/>
          </a:xfrm>
        </p:spPr>
        <p:txBody>
          <a:bodyPr anchor="t">
            <a:normAutofit/>
          </a:bodyPr>
          <a:lstStyle/>
          <a:p>
            <a:r>
              <a:rPr lang="ka-GE" sz="2800" dirty="0" smtClean="0"/>
              <a:t>მულტირეზისტენტული ტუბერკულოზი</a:t>
            </a:r>
            <a:r>
              <a:rPr lang="ka-GE" sz="2800" b="1" dirty="0" smtClean="0"/>
              <a:t>, საქართველო</a:t>
            </a:r>
            <a:endParaRPr lang="ru-RU" sz="2800" dirty="0"/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4" y="1312643"/>
            <a:ext cx="8715404" cy="5545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90600"/>
          </a:xfrm>
        </p:spPr>
        <p:txBody>
          <a:bodyPr anchor="t">
            <a:normAutofit/>
          </a:bodyPr>
          <a:lstStyle/>
          <a:p>
            <a:r>
              <a:rPr lang="ka-GE" sz="2800" dirty="0" smtClean="0"/>
              <a:t>აივ ინფექციის ინციდენტობა </a:t>
            </a:r>
            <a:r>
              <a:rPr lang="ka-GE" sz="2800" b="1" dirty="0" smtClean="0"/>
              <a:t>100000 მოსახლეზე</a:t>
            </a:r>
            <a:endParaRPr lang="ru-RU" sz="2800" dirty="0"/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11449"/>
            <a:ext cx="8001056" cy="540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90600"/>
          </a:xfrm>
        </p:spPr>
        <p:txBody>
          <a:bodyPr anchor="t">
            <a:normAutofit/>
          </a:bodyPr>
          <a:lstStyle/>
          <a:p>
            <a:r>
              <a:rPr lang="ka-GE" sz="2800" dirty="0" smtClean="0"/>
              <a:t>აივ ინფექციის ინციდენტობა </a:t>
            </a:r>
            <a:r>
              <a:rPr lang="ka-GE" sz="2800" b="1" dirty="0" smtClean="0"/>
              <a:t>100000 მოსახლეზე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1357298"/>
            <a:ext cx="82868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sz="2400" b="1" dirty="0" smtClean="0">
                <a:solidFill>
                  <a:schemeClr val="tx2"/>
                </a:solidFill>
              </a:rPr>
              <a:t>2016 წელს 2015 წელთან შედარებით: </a:t>
            </a:r>
          </a:p>
          <a:p>
            <a:endParaRPr lang="ka-GE" sz="24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a-GE" sz="2400" dirty="0" smtClean="0"/>
              <a:t>1.3%-ით გაიზარდა ახალ რეგისტრირებულ შემთხვევებში ჰეტეროსექსუალური გზით დაინფიცირებულთა რაოდენობა; </a:t>
            </a:r>
          </a:p>
          <a:p>
            <a:pPr>
              <a:buFont typeface="Arial" pitchFamily="34" charset="0"/>
              <a:buChar char="•"/>
            </a:pPr>
            <a:r>
              <a:rPr lang="ka-GE" sz="2400" dirty="0" smtClean="0"/>
              <a:t>3%-ით შემცირდა ახალ რეგისტრირებულ შემთხვევებში ჰომოსექსუალური გზით დაინფიცირებულთა რაოდენობა; </a:t>
            </a:r>
          </a:p>
          <a:p>
            <a:pPr>
              <a:buFont typeface="Arial" pitchFamily="34" charset="0"/>
              <a:buChar char="•"/>
            </a:pPr>
            <a:r>
              <a:rPr lang="ka-GE" sz="2400" dirty="0" smtClean="0"/>
              <a:t>2.3%-ით გაიზარდა ახალ რეგისტრირებულ შემთხვევებში ინტრავენური ნარკოტიკების მოხმარებით დაინფიცირებულთა რაოდენობა; </a:t>
            </a:r>
          </a:p>
          <a:p>
            <a:pPr>
              <a:buFont typeface="Arial" pitchFamily="34" charset="0"/>
              <a:buChar char="•"/>
            </a:pPr>
            <a:r>
              <a:rPr lang="ka-GE" sz="2400" dirty="0" smtClean="0"/>
              <a:t> 0.2%-ით შემცირდა ახალ რეგისტრირებულ შემთხვევებში ვერტიკალური (დედიდან შვილზე) გადაცემა</a:t>
            </a:r>
            <a:endParaRPr lang="ru-RU" sz="24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90600"/>
          </a:xfrm>
        </p:spPr>
        <p:txBody>
          <a:bodyPr anchor="t">
            <a:normAutofit/>
          </a:bodyPr>
          <a:lstStyle/>
          <a:p>
            <a:r>
              <a:rPr lang="de-AT" sz="2800" dirty="0" smtClean="0"/>
              <a:t>C</a:t>
            </a:r>
            <a:r>
              <a:rPr lang="ka-GE" sz="2800" dirty="0" smtClean="0"/>
              <a:t> ჰეპატიტი</a:t>
            </a:r>
            <a:endParaRPr lang="ru-RU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42876" y="928670"/>
            <a:ext cx="885828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a-GE" sz="2000" b="1" dirty="0" smtClean="0">
              <a:solidFill>
                <a:schemeClr val="tx2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ka-GE" sz="2000" b="1" dirty="0" smtClean="0">
                <a:solidFill>
                  <a:schemeClr val="tx2"/>
                </a:solidFill>
              </a:rPr>
              <a:t>საქართველოში 2016 წელს, დაავადებათა ზედამხედველობის ელექტრონული ინტეგრირებული სისტემის მონაცემებით</a:t>
            </a:r>
            <a:r>
              <a:rPr lang="ka-GE" sz="2000" dirty="0" smtClean="0"/>
              <a:t>:</a:t>
            </a:r>
          </a:p>
          <a:p>
            <a:endParaRPr lang="ka-GE" sz="2000" dirty="0" smtClean="0"/>
          </a:p>
          <a:p>
            <a:pPr marL="90488" indent="-90488">
              <a:buFont typeface="Arial" pitchFamily="34" charset="0"/>
              <a:buChar char="•"/>
            </a:pPr>
            <a:r>
              <a:rPr lang="ka-GE" sz="2000" dirty="0" smtClean="0"/>
              <a:t> გამოვლინდა ვირუსული </a:t>
            </a:r>
            <a:r>
              <a:rPr lang="en-US" sz="2000" dirty="0" smtClean="0"/>
              <a:t>C </a:t>
            </a:r>
            <a:r>
              <a:rPr lang="ka-GE" sz="2000" dirty="0" smtClean="0"/>
              <a:t>ჰეპატიტის 6283 შემთხვევა (ინციდენტობა 100000 მოსახლეზე - 168.9), მათ შორის ბავშვებში - 6 (ინციდენტობა 100000 ბავშვზე - 0.8).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ka-GE" sz="2000" dirty="0" smtClean="0"/>
              <a:t>2015 წლის აპრილში საქართველომ წამოიწყო უპრეცედენტო პროგრამა და მიზნად დაისახა ქვეყანაში </a:t>
            </a:r>
            <a:r>
              <a:rPr lang="en-US" sz="2000" dirty="0" smtClean="0"/>
              <a:t>C </a:t>
            </a:r>
            <a:r>
              <a:rPr lang="ka-GE" sz="2000" dirty="0" smtClean="0"/>
              <a:t>ჰეპატიტის ელიმინაცია.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ka-GE" sz="2000" dirty="0" smtClean="0"/>
              <a:t>ამჟამად </a:t>
            </a:r>
            <a:r>
              <a:rPr lang="en-US" sz="2000" dirty="0" smtClean="0"/>
              <a:t>C </a:t>
            </a:r>
            <a:r>
              <a:rPr lang="ka-GE" sz="2000" dirty="0" smtClean="0"/>
              <a:t>ჰეპატიტით ინფიცირებულ ყველა ადამიანს, მიუხედავად ფიბროზის ხარისხისა, შეუძლია ჩაერთოს პროგრამაში და ჩაიტაროს მკურნალობა.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ka-GE" sz="2000" dirty="0" smtClean="0"/>
              <a:t>პროგრამის დაწყებიდან 2017 წლის ივნისის ჩათვლით მკურნალობის პროცესში 36188 პაციენტი ჩაერთო და მათგან 31840 პაციენტმა უკვე დაასრულა მკურნალობა. </a:t>
            </a:r>
          </a:p>
          <a:p>
            <a:pPr marL="90488" indent="-90488">
              <a:buFont typeface="Arial" pitchFamily="34" charset="0"/>
              <a:buChar char="•"/>
            </a:pPr>
            <a:r>
              <a:rPr lang="ka-GE" sz="2000" dirty="0" smtClean="0"/>
              <a:t>იმ პაციენტებში, რომლებშიც ჩატარდა მყარი ვირუსული პასუხის შესაფასებელი ანალიზი, განკურნების მაჩვენებელი სოფოსბუვირით მკურნალობისას 82%-ს, ხოლო ჰარვონით მკურნალობისას 98% აღწევს</a:t>
            </a:r>
            <a:endParaRPr lang="ru-RU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990600"/>
          </a:xfrm>
        </p:spPr>
        <p:txBody>
          <a:bodyPr>
            <a:normAutofit/>
          </a:bodyPr>
          <a:lstStyle/>
          <a:p>
            <a:r>
              <a:rPr lang="ka-GE" sz="2800" b="1" dirty="0" smtClean="0"/>
              <a:t>პჯდ გუნდის უტილიზაცია</a:t>
            </a:r>
            <a:r>
              <a:rPr lang="en-US" sz="2800" b="1" dirty="0" smtClean="0"/>
              <a:t> (</a:t>
            </a:r>
            <a:r>
              <a:rPr lang="ka-GE" sz="2800" b="1" dirty="0" smtClean="0"/>
              <a:t>ძირითადი ინდიკატორები</a:t>
            </a:r>
            <a:r>
              <a:rPr lang="en-US" sz="2800" b="1" dirty="0" smtClean="0"/>
              <a:t>)</a:t>
            </a:r>
            <a:endParaRPr lang="ru-RU" sz="28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285720" y="1357298"/>
          <a:ext cx="8715436" cy="5351338"/>
        </p:xfrm>
        <a:graphic>
          <a:graphicData uri="http://schemas.openxmlformats.org/drawingml/2006/table">
            <a:tbl>
              <a:tblPr/>
              <a:tblGrid>
                <a:gridCol w="357190"/>
                <a:gridCol w="1928826"/>
                <a:gridCol w="2643206"/>
                <a:gridCol w="1785950"/>
                <a:gridCol w="357190"/>
                <a:gridCol w="1643074"/>
              </a:tblGrid>
              <a:tr h="545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7.1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latin typeface="Sylfaen"/>
                          <a:ea typeface="Calibri"/>
                          <a:cs typeface="Times New Roman"/>
                        </a:rPr>
                        <a:t>კონსულტაციების საშუალო რაოდენობა ერთ პაციენტზე წლის მანძილზე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ka-GE" sz="1100" dirty="0">
                          <a:latin typeface="Sylfaen"/>
                          <a:ea typeface="Calibri"/>
                          <a:cs typeface="Times New Roman"/>
                        </a:rPr>
                        <a:t>პჯდ დონეზე</a:t>
                      </a:r>
                      <a:r>
                        <a:rPr lang="en-US" sz="11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ამბულატორიული და ბინაზე ვიზიტების რაოდენობა პჯდ დაწესებულებაში (ოჯახის ექიმთან და სპეციალისტთან) წლის მანძილზე 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პჯდ დაწესებულებაში რეგისტრირებული პოპულაციის საერთო რაოდენობა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74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7.2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ოჯახის ექიმის ვიზიტები 1000 რეგისტრირებულ პაციენტზე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ოჯახის ექიმთან ამბულატორიული და ბინაზე ვიზიტების რაოდენობა წლის მანძილზე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პჯდ დაწესებულებაში რეგისტრირებული პოპულაციის საერთო რაოდენობა გამრავლებული 1000-ზე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95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7.3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ამბულატორიულ სამედიცინო მომსახურებაზე გაწეული ხარჯის %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 (</a:t>
                      </a: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ოჯახის ექიმი + სპეციალისტი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ამბულატორიულ მომსახურებაზე გაწეული ფინანსური ხარჯის ჯამი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ჯანდაცვაზე გაწეული მთლიანი ხარჯი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 (</a:t>
                      </a: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ამბულატორიული + ჰოსპიტალური მომსახურება</a:t>
                      </a:r>
                      <a:r>
                        <a:rPr lang="en-US" sz="11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სტატისტიკური ანგარიშგების ფორმები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7.4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გამოკვლეულ პაციენტთა </a:t>
                      </a: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, რომლებიც კმაყოფილი ან ძალიან კმაყოფილი არიან პჯდ დაწესებულების სამედიცინო მომსახურებით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პირველადი ჯანდაცვის სამსახურში მიმართული პაციენტების რაოდენობა, რომლებიც კმაყოფილი არიან გაწეული სამედიცინო მომსახურებით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გამოკითხული პაციენტების საერთო რაოდენობა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პაციენტის გამოკითხვა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33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7.5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latin typeface="Sylfaen"/>
                          <a:ea typeface="Calibri"/>
                          <a:cs typeface="Times New Roman"/>
                        </a:rPr>
                        <a:t>მაღალი რისკის ჯგუფის პაციენტთა %, რომლებიც მოცულია პრევენციული პროგრამით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რისკ-ფაქტორების მქონე პაციენტთა სამედიცინო ბარათების რაოდენობა, სადაც დოკუმენტირებულია პრევენციული პროგრამების განხორციელება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რისკ-ფაქტორების მქონე პაციენტთა სამედიცინო ბარათების საერთო რაოდენობა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1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ანგარიშგების ფორმები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714380"/>
          </a:xfrm>
        </p:spPr>
        <p:txBody>
          <a:bodyPr anchor="t">
            <a:noAutofit/>
          </a:bodyPr>
          <a:lstStyle/>
          <a:p>
            <a:r>
              <a:rPr lang="ka-GE" sz="2800" b="1" dirty="0" smtClean="0">
                <a:ea typeface="Calibri"/>
                <a:cs typeface="Times New Roman"/>
              </a:rPr>
              <a:t>რეფერალი სამედიცინო მომსახურების მეორეულ დონეზე</a:t>
            </a:r>
            <a:r>
              <a:rPr lang="ru-RU" sz="2800" b="1" dirty="0" smtClean="0">
                <a:latin typeface="Calibri"/>
                <a:ea typeface="Calibri"/>
                <a:cs typeface="Times New Roman"/>
              </a:rPr>
              <a:t/>
            </a:r>
            <a:br>
              <a:rPr lang="ru-RU" sz="2800" b="1" dirty="0" smtClean="0">
                <a:latin typeface="Calibri"/>
                <a:ea typeface="Calibri"/>
                <a:cs typeface="Times New Roman"/>
              </a:rPr>
            </a:br>
            <a:endParaRPr lang="ru-RU" sz="28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5720" y="1142984"/>
          <a:ext cx="8715436" cy="5619878"/>
        </p:xfrm>
        <a:graphic>
          <a:graphicData uri="http://schemas.openxmlformats.org/drawingml/2006/table">
            <a:tbl>
              <a:tblPr/>
              <a:tblGrid>
                <a:gridCol w="357190"/>
                <a:gridCol w="1928826"/>
                <a:gridCol w="2643206"/>
                <a:gridCol w="1785950"/>
                <a:gridCol w="357190"/>
                <a:gridCol w="1643074"/>
              </a:tblGrid>
              <a:tr h="233744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latin typeface="Calibri"/>
                          <a:ea typeface="Calibri"/>
                          <a:cs typeface="Times New Roman"/>
                        </a:rPr>
                        <a:t>8.</a:t>
                      </a:r>
                      <a:r>
                        <a:rPr lang="ka-GE" sz="1400" dirty="0" smtClean="0">
                          <a:latin typeface="Sylfaen"/>
                          <a:ea typeface="Calibri"/>
                          <a:cs typeface="Times New Roman"/>
                        </a:rPr>
                        <a:t>რეფერალი </a:t>
                      </a: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მომსახურების მეორეულ დონეზე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57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მეორეულ დონეზე განხორციელებული ადეკვატური რეფერალის 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1176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მომსახურების მეორეულ დონეზე განხორციელებული რეფერალის % შესაბამისი წერილობითი დოკუმენტით (ფორმა №100)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სამედიცინო ბარათების რაოდენობა, სადაც პაციენტის რეფერალი მეორეულ დონეზე განხორციელებულია ეროვნული პროტოკოლის მიხედვით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სამედიცინო ბარათების რაოდენობა, სადაც პაციენტის რეფერალი მეორეულ დონეზე შესაბამისად დოკუმენტირებულია ფორმა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№</a:t>
                      </a:r>
                      <a:r>
                        <a:rPr lang="en-US" sz="14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100</a:t>
                      </a: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-ით (დაფიქსირებულია დიაგნოზი, რეფერალის მიზეზი და მოსალოდნელი შედეგი, ავადმყოფობის ანამნეზი მნიშვნელოვნი კომორბიდული მდგომარეობების ჩათვლით, გასინჯვისა და გამოკვლევების შედეგები, წარსული და მიმდინარე მედიკამენტური მკურნალობა)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მეორეულ დონეზე გაგზავნილი პაციენტების სამედიცინო ბარათების საერთო რაოდენობა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მეორეულ დონეზე გაგზავნილი პაციენტების სამედიცინო ბარათების საერთო რაოდენობა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90%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Calibri"/>
                          <a:ea typeface="Calibri"/>
                          <a:cs typeface="Times New Roman"/>
                        </a:rPr>
                        <a:t>90%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რეფერალის ფორმები (ფორმა №100)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4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რეფერალის ფორმები (ფორმა №100)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4095" marR="2409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a-GE" dirty="0" smtClean="0"/>
              <a:t>გმადლობთ!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037530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214290"/>
          <a:ext cx="9144002" cy="6572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720"/>
                <a:gridCol w="2214578"/>
                <a:gridCol w="2571768"/>
                <a:gridCol w="1357322"/>
                <a:gridCol w="523880"/>
                <a:gridCol w="2190734"/>
              </a:tblGrid>
              <a:tr h="4596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>
                          <a:latin typeface="Sylfaen"/>
                          <a:ea typeface="Calibri"/>
                          <a:cs typeface="Times New Roman"/>
                        </a:rPr>
                        <a:t>№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ინდიკატორი - განმარტება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დენომინატორი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სამიზნე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b="1" dirty="0">
                          <a:latin typeface="Sylfaen"/>
                          <a:ea typeface="Calibri"/>
                          <a:cs typeface="Times New Roman"/>
                        </a:rPr>
                        <a:t>ინფორმაციის წყარო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40182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Times New Roman"/>
                        </a:rPr>
                        <a:t>1.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ჯანმრთელ ბავშვზე </a:t>
                      </a: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(&lt;</a:t>
                      </a:r>
                      <a:r>
                        <a:rPr lang="ka-GE" sz="1300" dirty="0" smtClean="0">
                          <a:latin typeface="Calibri"/>
                          <a:ea typeface="Calibri"/>
                          <a:cs typeface="Times New Roman"/>
                        </a:rPr>
                        <a:t> 5</a:t>
                      </a:r>
                      <a:r>
                        <a:rPr lang="ka-GE" sz="1300" dirty="0" smtClean="0">
                          <a:latin typeface="Sylfaen"/>
                          <a:ea typeface="Calibri"/>
                          <a:cs typeface="Times New Roman"/>
                        </a:rPr>
                        <a:t> წელზე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r>
                        <a:rPr lang="en-US" sz="13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რუტინული მეთვალყურეობა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 smtClean="0">
                          <a:latin typeface="Sylfaen"/>
                          <a:ea typeface="Calibri"/>
                          <a:cs typeface="Times New Roman"/>
                        </a:rPr>
                        <a:t>5 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წლმადე ასაკის ბავშვთა რაოდენობა, რომელთაც დროის მოცემულ პერიოდში ჩაუტარდათ რუტინული მეთვალყურეობა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 smtClean="0">
                          <a:latin typeface="Sylfaen"/>
                          <a:ea typeface="Calibri"/>
                          <a:cs typeface="Times New Roman"/>
                        </a:rPr>
                        <a:t>5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წლამდე ასაკის ბავშვთა საერთო რაოდენობა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latin typeface="Calibri"/>
                          <a:ea typeface="Calibri"/>
                          <a:cs typeface="Times New Roman"/>
                        </a:rPr>
                        <a:t>70%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7108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latin typeface="Calibri"/>
                          <a:ea typeface="Calibri"/>
                          <a:cs typeface="Times New Roman"/>
                        </a:rPr>
                        <a:t>2.</a:t>
                      </a:r>
                      <a:endParaRPr lang="ru-RU" sz="13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ჯანმრთელობაზე რუტინული მეთვალყურეობა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დიფტერია-ტეტანუსი-ყვანახველას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 (DTP3)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აცრით მოცვა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ბავშვების 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რომელთაც ჩაუტარდათ აცრა წითელას, ტუბერკულოზის და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 B</a:t>
                      </a:r>
                      <a:r>
                        <a:rPr lang="en-US" sz="1300" dirty="0">
                          <a:latin typeface="Sylfae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ჰეპატიტის წინააღმდეგ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ბავშვების 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რომელთაც ჩაუტარდათ აცრა ჰეპატიტის წინააღმდეგ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179388" lvl="0" indent="-179388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"/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პაციენტის ქცევის/რისკ-ფაქტორების შეფასება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12 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თვის ასაკის ბავშვთა რაოდენობა, რომელთაც წლის მანძილზე ჩაუტარდათ აცრა ვაქცინის სამი დოზით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1 </a:t>
                      </a: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წლის ასაკის ბავშვთა რაოდენობა, რომელთაც წლის მანძილზე ჩაუტარდათ აცრა კომბინირებული ვაქცინის რეკომენდებულიდოზით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Calibri"/>
                      </a:endParaRPr>
                    </a:p>
                    <a:p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-70 წლის ასაკის პაციენტთა რაოდენობა, რომელთაც ჩაუტარდათ ქცევითი რისკ-ფაქტორების (თამბაქო, ალკოჰოლი, არაჯანსაღი კვება, მარილის ჭარბი მოხმარება, ჰიპოდინამია) რუტინული შეფასება წლის მანძილზე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მათ შორის: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5-18 წლის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18-70 წლის</a:t>
                      </a:r>
                      <a:endParaRPr lang="ru-RU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12 თვის ბავშვთა საერთო რაოდენობა, რომელთაც მიმართეს დაწესებულებას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Calibri"/>
                        </a:rPr>
                        <a:t>1 წლის ბავშვთა საერთო რაოდენობა, რომელთაც მიმართეს დაწესებულებას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en-US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5-70 წლის ასაკის პაციენტთა საერთო რაოდენობა, რომელთაც მიმართეს დაწესებულებას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მათ შორის: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5-18 წლის</a:t>
                      </a:r>
                      <a:endParaRPr lang="ru-RU" sz="1000" kern="1200" dirty="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>
                        <a:buFont typeface="Arial" pitchFamily="34" charset="0"/>
                        <a:buChar char="•"/>
                      </a:pP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18-70 წლის</a:t>
                      </a:r>
                      <a:endParaRPr lang="ru-RU" sz="10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90%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90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a-GE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3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lang="en-US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r>
                        <a:rPr lang="ka-GE" sz="10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(პირველ წელს</a:t>
                      </a:r>
                      <a:r>
                        <a:rPr lang="ka-GE" sz="1800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sz="1300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იმუნიზაციის სახელმწიფო პროგრამის საანგარიშო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სამედიცინო ბარათები, ანგარიშის ფორმები, პაციენტთა ამბულატორიული და ბინაზე ვიზიტების რეგისტრაციის ჟურნალი</a:t>
                      </a:r>
                      <a:r>
                        <a:rPr lang="en-US" sz="1300" dirty="0">
                          <a:latin typeface="Calibri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ka-GE" sz="1300" dirty="0">
                          <a:latin typeface="Sylfaen"/>
                          <a:ea typeface="Calibri"/>
                          <a:cs typeface="Times New Roman"/>
                        </a:rPr>
                        <a:t>სპეციფიკური „ფლოუშითები“</a:t>
                      </a:r>
                      <a:r>
                        <a:rPr lang="en-US" sz="1300" dirty="0" smtClean="0">
                          <a:latin typeface="Calibri"/>
                          <a:ea typeface="Calibri"/>
                          <a:cs typeface="Times New Roman"/>
                        </a:rPr>
                        <a:t>..</a:t>
                      </a:r>
                      <a:endParaRPr lang="ru-RU" sz="13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8686800" cy="928694"/>
          </a:xfrm>
        </p:spPr>
        <p:txBody>
          <a:bodyPr anchor="t">
            <a:noAutofit/>
          </a:bodyPr>
          <a:lstStyle/>
          <a:p>
            <a:r>
              <a:rPr lang="ka-GE" sz="2400" b="1" dirty="0" smtClean="0"/>
              <a:t>5 წლამდე ასაკის და 0-1 წლამდე ასაკის ბავშვთა სიკვდილიანობის მაჩვენებელი 1000 ცოცხალშობილზე, საქართველო, 2011 - 2016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57158" y="1857364"/>
          <a:ext cx="8429684" cy="2749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1941"/>
                <a:gridCol w="1144752"/>
                <a:gridCol w="1142710"/>
                <a:gridCol w="1241766"/>
                <a:gridCol w="1372477"/>
                <a:gridCol w="962666"/>
                <a:gridCol w="1063372"/>
              </a:tblGrid>
              <a:tr h="6461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2011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2013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2015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2016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509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a-GE" sz="2000" dirty="0" smtClean="0">
                          <a:latin typeface="Calibri"/>
                          <a:ea typeface="Calibri"/>
                          <a:cs typeface="Times New Roman"/>
                        </a:rPr>
                        <a:t>5 წლამდე ასაკის ბავშვები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13.8</a:t>
                      </a:r>
                      <a:endParaRPr lang="ru-RU" sz="20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14.4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13.0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10.9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10.7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79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a-GE" sz="20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0-1 წლამდე ასაკის ბავშვები 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12.1 	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12.6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a-GE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11.1</a:t>
                      </a:r>
                      <a:endParaRPr lang="ru-RU" sz="200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a-GE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9.5</a:t>
                      </a:r>
                      <a:endParaRPr lang="ru-RU" sz="200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a-GE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8.2</a:t>
                      </a:r>
                      <a:endParaRPr lang="ru-RU" sz="200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ka-GE" sz="2000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9.2</a:t>
                      </a:r>
                      <a:endParaRPr lang="ru-RU" sz="2000" baseline="0" dirty="0" smtClean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86050" y="5214950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წყარო</a:t>
            </a:r>
            <a:r>
              <a:rPr lang="ka-GE" i="1" dirty="0" smtClean="0"/>
              <a:t>: საქართველოს სტატისტიკის ეროვნული სამსახური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14290"/>
            <a:ext cx="8686800" cy="928694"/>
          </a:xfrm>
        </p:spPr>
        <p:txBody>
          <a:bodyPr anchor="t">
            <a:noAutofit/>
          </a:bodyPr>
          <a:lstStyle/>
          <a:p>
            <a:pPr algn="ctr"/>
            <a:r>
              <a:rPr lang="ka-GE" sz="2400" b="1" dirty="0" smtClean="0"/>
              <a:t>0-5 წლამდე  ასაკის  ბავშვთა  ავადობის  წამყვანი  მიზეზები, საქართველო, 2014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endParaRPr lang="ru-RU" sz="2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14414" y="6211669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a-GE" dirty="0" smtClean="0"/>
              <a:t>წყარო</a:t>
            </a:r>
            <a:r>
              <a:rPr lang="ka-GE" i="1" dirty="0" smtClean="0"/>
              <a:t>: </a:t>
            </a:r>
            <a:r>
              <a:rPr lang="ka-GE" dirty="0" smtClean="0"/>
              <a:t>დაავადებათა კონტროლის და საზოგადოებრივი ჯანმრთელობის ეროვნული ცენტრი</a:t>
            </a:r>
            <a:endParaRPr lang="ru-RU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8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420"/>
                <a:gridCol w="1714512"/>
                <a:gridCol w="1571636"/>
                <a:gridCol w="1543032"/>
              </a:tblGrid>
              <a:tr h="370840">
                <a:tc>
                  <a:txBody>
                    <a:bodyPr/>
                    <a:lstStyle/>
                    <a:p>
                      <a:pPr marL="0" indent="0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ახალი შემთხვევების რაოდენობა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ინციდენტობა 0-5 წლამდე ასაკის 1000 ბავშვზე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a-GE" dirty="0" smtClean="0"/>
                        <a:t>წილი (%) 0-5 ბავშვთა ავადობაში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სუნთქვის ორგანოების ავადმყოფობები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132983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518.7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66.2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ინფექციური და პარაზიტული ავადმყოფობები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19146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74.7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9.5 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ყურისა და დვრილისებრი მორჩის ავადმყოფობები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9525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37.1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4.7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კანისა და კანქვეშა უჯრედისის ავადმყოფობები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23.5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3.0 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a-GE" dirty="0" smtClean="0"/>
                        <a:t>სისხლისა და სისხლმბადი ორგანოების ავადმყოფობები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6013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23.5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3.0 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9906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2016 წელს ჩატარებული „არაგადამდებ ავადმყოფობათა რისკ-ფაქტორების კვლევის“ (</a:t>
            </a:r>
            <a:r>
              <a:rPr lang="en-US" sz="2400" b="1" dirty="0" smtClean="0"/>
              <a:t>STEPS-2016) </a:t>
            </a:r>
            <a:r>
              <a:rPr lang="ka-GE" sz="2400" b="1" dirty="0" smtClean="0"/>
              <a:t>მონაცემებით:</a:t>
            </a:r>
            <a:endParaRPr lang="ru-RU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643050"/>
          <a:ext cx="8572560" cy="4907280"/>
        </p:xfrm>
        <a:graphic>
          <a:graphicData uri="http://schemas.openxmlformats.org/drawingml/2006/table">
            <a:tbl>
              <a:tblPr/>
              <a:tblGrid>
                <a:gridCol w="5357850"/>
                <a:gridCol w="1143008"/>
                <a:gridCol w="1214446"/>
                <a:gridCol w="857256"/>
              </a:tblGrid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სტანდარტიზებული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მაჩვენებლები</a:t>
                      </a:r>
                      <a:r>
                        <a:rPr lang="ka-GE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18–69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მოზრდილთათვის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ორივე სქესი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კაცი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ქალი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თამბაქოს მოხმარება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ამჟამად მწეველები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31.0%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57.0%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7.0%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ამჟამად ყოველდღიური მწეველები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28.0%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51.5%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6.2%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ყოველდღიურად მწეველთათვის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ყოველდღიური მოწევის დაწყების საშუალო ასაკი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წლები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18.3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17.8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22.4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59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ამჟამად ყოველდღიურად მწეველთა შორის ქარხნული სიგარეტის მომხმარებელთა პროცენტი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98.6% </a:t>
                      </a: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98.4%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100.0%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83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ქარხნული სიგარეტის ღერების საშუალო რაოდენობა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რომელსაც ეწევიან დღის განმავლობაში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21.3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22.2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14.4 </a:t>
                      </a: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9906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2016 წელს ჩატარებული „არაგადამდებ ავადმყოფობათა რისკ-ფაქტორების კვლევის“ (</a:t>
            </a:r>
            <a:r>
              <a:rPr lang="en-US" sz="2400" b="1" dirty="0" smtClean="0"/>
              <a:t>STEPS-2016) </a:t>
            </a:r>
            <a:r>
              <a:rPr lang="ka-GE" sz="2400" b="1" dirty="0" smtClean="0"/>
              <a:t>მონაცემებით:</a:t>
            </a:r>
            <a:endParaRPr lang="ru-RU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643050"/>
          <a:ext cx="8572560" cy="4206240"/>
        </p:xfrm>
        <a:graphic>
          <a:graphicData uri="http://schemas.openxmlformats.org/drawingml/2006/table">
            <a:tbl>
              <a:tblPr/>
              <a:tblGrid>
                <a:gridCol w="5357850"/>
                <a:gridCol w="1143008"/>
                <a:gridCol w="1214446"/>
                <a:gridCol w="857256"/>
              </a:tblGrid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სტანდარტიზებული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მაჩვენებლები</a:t>
                      </a:r>
                      <a:r>
                        <a:rPr lang="ka-GE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18–69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მოზრდილთათვის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ორივე სქესი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კაცი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ქალი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ალკოჰოლის მოხმარება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ცხოვრების განმავლობაში არამსმელები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10.4%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3.9%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16.4%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უკასკნელი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12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თვის განმავლობაში არამსმელები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20.1%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11.4%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28.1%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ალკოჰოლის ამჟამად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უკანასკნელი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30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დღის განმავლობაში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მომხმარებლები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39.1%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58.9%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20.8%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ჩართულნი არიან მძიმე ეპიზოდურ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(6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ან მეტი სტადარტული დოზის მიღება უკანასკნელი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30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დღიდან რომელიმე ერთ დღეს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სმაში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18.3%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35.3%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2.6% </a:t>
                      </a: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9906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2016 წელს ჩატარებული „არაგადამდებ ავადმყოფობათა რისკ-ფაქტორების კვლევის“ (</a:t>
            </a:r>
            <a:r>
              <a:rPr lang="en-US" sz="2400" b="1" dirty="0" smtClean="0"/>
              <a:t>STEPS-2016) </a:t>
            </a:r>
            <a:r>
              <a:rPr lang="ka-GE" sz="2400" b="1" dirty="0" smtClean="0"/>
              <a:t>მონაცემებით:</a:t>
            </a:r>
            <a:endParaRPr lang="ru-RU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643050"/>
          <a:ext cx="8572560" cy="5187696"/>
        </p:xfrm>
        <a:graphic>
          <a:graphicData uri="http://schemas.openxmlformats.org/drawingml/2006/table">
            <a:tbl>
              <a:tblPr/>
              <a:tblGrid>
                <a:gridCol w="5357850"/>
                <a:gridCol w="1143008"/>
                <a:gridCol w="1214446"/>
                <a:gridCol w="857256"/>
              </a:tblGrid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სტანდარტიზებული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მაჩვენებლები</a:t>
                      </a:r>
                      <a:r>
                        <a:rPr lang="ka-GE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18–69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მოზრდილთათვის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ორივე სქესი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კაცი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ქალი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ხილის და ბოსტნეულის მოხმარება ტიპური კვირის განმავლობაში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კვირაში დღეების საშუალო რაოდენობა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როცა საკვებად მოიხმარეს ხილი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5.3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5.1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5.4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ხილის სტანდარტული პორციის საშუალო რაოდენობა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რომელსაც იღებენ დღურად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2.0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2.0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2.1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კვირაში დღეების საშუალო რაოდენობა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როცა საკვებად მოიხმარეს ბოსტნეული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6.0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5.9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6.1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ბოსტნეულის სტანდარტული პორციის საშუალო რაოდენობა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რომელსაც იღებენ დღიურად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2.4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2.4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2.4 </a:t>
                      </a:r>
                      <a:endParaRPr lang="ru-RU" sz="16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საშუალოდ მიირთმევენ ხილის და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/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ან ბოსტნეულის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5 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სტანდარტულ პორციაზე ნაკლებს დღის განმავლობაში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63.0%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63.8%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62.4%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ყოველთვის ან ხშირად უმატებენ მარილს ან მარილიან საწებელს საკუთარ ულუფას საკვების მიღებამდე ან მიღების პროცესში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26.7% </a:t>
                      </a:r>
                      <a:endParaRPr lang="ru-RU" sz="16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33.4%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20.6% </a:t>
                      </a:r>
                      <a:endParaRPr lang="ru-RU" sz="16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მარილის მაღალი შემცველობის მქონე მზა პროდუქტების ხშირად მომხმარებლები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14.3% </a:t>
                      </a:r>
                      <a:endParaRPr lang="ru-RU" sz="16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18.9% </a:t>
                      </a:r>
                      <a:endParaRPr lang="ru-RU" sz="16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10.1% </a:t>
                      </a:r>
                      <a:endParaRPr lang="ru-RU" sz="16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29600" cy="990600"/>
          </a:xfrm>
        </p:spPr>
        <p:txBody>
          <a:bodyPr>
            <a:normAutofit/>
          </a:bodyPr>
          <a:lstStyle/>
          <a:p>
            <a:r>
              <a:rPr lang="ka-GE" sz="2400" b="1" dirty="0" smtClean="0"/>
              <a:t>2016 წელს ჩატარებული „არაგადამდებ ავადმყოფობათა რისკ-ფაქტორების კვლევის“ (</a:t>
            </a:r>
            <a:r>
              <a:rPr lang="en-US" sz="2400" b="1" dirty="0" smtClean="0"/>
              <a:t>STEPS-2016) </a:t>
            </a:r>
            <a:r>
              <a:rPr lang="ka-GE" sz="2400" b="1" dirty="0" smtClean="0"/>
              <a:t>მონაცემებით:</a:t>
            </a:r>
            <a:endParaRPr lang="ru-RU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57158" y="1643050"/>
          <a:ext cx="8572560" cy="4556760"/>
        </p:xfrm>
        <a:graphic>
          <a:graphicData uri="http://schemas.openxmlformats.org/drawingml/2006/table">
            <a:tbl>
              <a:tblPr/>
              <a:tblGrid>
                <a:gridCol w="5357850"/>
                <a:gridCol w="1143008"/>
                <a:gridCol w="1214446"/>
                <a:gridCol w="857256"/>
              </a:tblGrid>
              <a:tr h="5029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სტანდარტიზებული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მაჩვენებლები</a:t>
                      </a:r>
                      <a:r>
                        <a:rPr lang="ka-GE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18–69 </a:t>
                      </a: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წლის მოზრდილთათვის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ორივე სქესი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კაცი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ქალი </a:t>
                      </a:r>
                    </a:p>
                  </a:txBody>
                  <a:tcPr marL="65607" marR="6560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16766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Sylfaen"/>
                          <a:ea typeface="Calibri"/>
                          <a:cs typeface="Sylfaen"/>
                        </a:rPr>
                        <a:t>ფიზიკური აქტივობა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დაბალი ფიზიკური აქტივობის მქონე პირთა პროცენტი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განისაზღვრება როგორც კვირაში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&lt; 150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წუთი საშუალო ინტესივობის ფიზიკური აქტივობა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ან ექვივალენტური დატვირთვა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17.4%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16.2%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18.4%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53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დროის მედიანა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,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რომელსაც საშუალოდ დღიურად ხარჯავენ ფიზიკურ აქტივობაზე 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(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წუთები</a:t>
                      </a: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)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137.1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158.6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173.8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Sylfaen"/>
                          <a:ea typeface="Calibri"/>
                          <a:cs typeface="Sylfaen"/>
                        </a:rPr>
                        <a:t>არ არის დაკავებული მძიმე ფიზიკური აქტივობით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82.4%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72.2% </a:t>
                      </a:r>
                      <a:endParaRPr lang="ru-RU" sz="200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</a:rPr>
                        <a:t>91.8% </a:t>
                      </a:r>
                      <a:endParaRPr lang="ru-RU" sz="2000" dirty="0">
                        <a:solidFill>
                          <a:srgbClr val="000000"/>
                        </a:solidFill>
                        <a:latin typeface="Sylfaen"/>
                        <a:ea typeface="Calibri"/>
                        <a:cs typeface="Sylfaen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211</TotalTime>
  <Words>2866</Words>
  <Application>Microsoft Office PowerPoint</Application>
  <PresentationFormat>On-screen Show (4:3)</PresentationFormat>
  <Paragraphs>641</Paragraphs>
  <Slides>29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Clarity</vt:lpstr>
      <vt:lpstr>ხარისხის სისტემის გაუმჯობესება პირველადი ჯანდაცვის დონეზე</vt:lpstr>
      <vt:lpstr>პროექტის მიზანი და ამოცანები</vt:lpstr>
      <vt:lpstr>Slide 3</vt:lpstr>
      <vt:lpstr>5 წლამდე ასაკის და 0-1 წლამდე ასაკის ბავშვთა სიკვდილიანობის მაჩვენებელი 1000 ცოცხალშობილზე, საქართველო, 2011 - 2016  </vt:lpstr>
      <vt:lpstr>0-5 წლამდე  ასაკის  ბავშვთა  ავადობის  წამყვანი  მიზეზები, საქართველო, 2014  </vt:lpstr>
      <vt:lpstr>2016 წელს ჩატარებული „არაგადამდებ ავადმყოფობათა რისკ-ფაქტორების კვლევის“ (STEPS-2016) მონაცემებით:</vt:lpstr>
      <vt:lpstr>2016 წელს ჩატარებული „არაგადამდებ ავადმყოფობათა რისკ-ფაქტორების კვლევის“ (STEPS-2016) მონაცემებით:</vt:lpstr>
      <vt:lpstr>2016 წელს ჩატარებული „არაგადამდებ ავადმყოფობათა რისკ-ფაქტორების კვლევის“ (STEPS-2016) მონაცემებით:</vt:lpstr>
      <vt:lpstr>2016 წელს ჩატარებული „არაგადამდებ ავადმყოფობათა რისკ-ფაქტორების კვლევის“ (STEPS-2016) მონაცემებით:</vt:lpstr>
      <vt:lpstr>გსდ 10-წლიანი რისკის შეფასება</vt:lpstr>
      <vt:lpstr>Slide 11</vt:lpstr>
      <vt:lpstr>2016 წელს ჩატარებული „არაგადამდებ ავადმყოფობათა რისკ-ფაქტორების კვლევის“ (STEPS-2016) მონაცემებით:</vt:lpstr>
      <vt:lpstr>შაქრიანი დიაბეტი</vt:lpstr>
      <vt:lpstr>შაქრიანი დიაბეტის პრევალენტობის მაჩვენებელი დიაბეტი, საქართველო</vt:lpstr>
      <vt:lpstr>Slide 15</vt:lpstr>
      <vt:lpstr>ფილტვის ქრონიკული ავადმყოფობები</vt:lpstr>
      <vt:lpstr>სასუნთქი სისტემის ავადმყოფობების სტრუქტურული განაწილება ზოგიერთი ნოზოლოგიის მიხედვით, საქართველო, 2016</vt:lpstr>
      <vt:lpstr>Slide 18</vt:lpstr>
      <vt:lpstr>Slide 19</vt:lpstr>
      <vt:lpstr>ფსიქიკური და ქცევითი აშლილობების გავრცელება,  საქართველო, 2004 – 2016</vt:lpstr>
      <vt:lpstr>Slide 21</vt:lpstr>
      <vt:lpstr>Slide 22</vt:lpstr>
      <vt:lpstr>მულტირეზისტენტული ტუბერკულოზი, საქართველო</vt:lpstr>
      <vt:lpstr>აივ ინფექციის ინციდენტობა 100000 მოსახლეზე</vt:lpstr>
      <vt:lpstr>აივ ინფექციის ინციდენტობა 100000 მოსახლეზე</vt:lpstr>
      <vt:lpstr>C ჰეპატიტი</vt:lpstr>
      <vt:lpstr>პჯდ გუნდის უტილიზაცია (ძირითადი ინდიკატორები)</vt:lpstr>
      <vt:lpstr>რეფერალი სამედიცინო მომსახურების მეორეულ დონეზე </vt:lpstr>
      <vt:lpstr>გმადლობთ!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improvement of quality system of primary health care in Georgia</dc:title>
  <dc:creator>Alex Balavadze</dc:creator>
  <cp:lastModifiedBy>Nato</cp:lastModifiedBy>
  <cp:revision>27</cp:revision>
  <dcterms:created xsi:type="dcterms:W3CDTF">2017-11-09T09:31:59Z</dcterms:created>
  <dcterms:modified xsi:type="dcterms:W3CDTF">2018-04-02T00:04:45Z</dcterms:modified>
</cp:coreProperties>
</file>